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Quicksand"/>
      <p:regular r:id="rId13"/>
      <p:bold r:id="rId14"/>
    </p:embeddedFont>
    <p:embeddedFont>
      <p:font typeface="Quicksand SemiBold"/>
      <p:regular r:id="rId15"/>
      <p:bold r:id="rId16"/>
    </p:embeddedFont>
    <p:embeddedFont>
      <p:font typeface="Comfortaa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YqelRY9SA10f4Kp82wJB5V9hw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Quicksand-regular.fntdata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icksandSemiBold-regular.fntdata"/><Relationship Id="rId14" Type="http://schemas.openxmlformats.org/officeDocument/2006/relationships/font" Target="fonts/Quicksand-bold.fntdata"/><Relationship Id="rId17" Type="http://schemas.openxmlformats.org/officeDocument/2006/relationships/font" Target="fonts/Comfortaa-regular.fntdata"/><Relationship Id="rId16" Type="http://schemas.openxmlformats.org/officeDocument/2006/relationships/font" Target="fonts/Quicksand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973b062e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2973b062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973b062ec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2973b062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973b062ec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2973b062e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973b062ec_0_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12973b062e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973b062ec_0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2973b062e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973b062ec_0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12973b062e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973b062ec_0_2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2973b062e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ungasjourer.se/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mailto:info@forenadejourer.se" TargetMode="External"/><Relationship Id="rId5" Type="http://schemas.openxmlformats.org/officeDocument/2006/relationships/hyperlink" Target="http://www.forenadejourer.s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73b062ec_0_0"/>
          <p:cNvSpPr/>
          <p:nvPr/>
        </p:nvSpPr>
        <p:spPr>
          <a:xfrm>
            <a:off x="150" y="7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1FC2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g12973b062e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75" y="1239763"/>
            <a:ext cx="7106053" cy="220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12973b062ec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00" y="4286575"/>
            <a:ext cx="1950300" cy="7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12973b062ec_0_50"/>
          <p:cNvSpPr txBox="1"/>
          <p:nvPr>
            <p:ph type="ctrTitle"/>
          </p:nvPr>
        </p:nvSpPr>
        <p:spPr>
          <a:xfrm>
            <a:off x="311700" y="445024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sv-SE" sz="4000">
                <a:latin typeface="Quicksand"/>
                <a:ea typeface="Quicksand"/>
                <a:cs typeface="Quicksand"/>
                <a:sym typeface="Quicksand"/>
              </a:rPr>
              <a:t>Historia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2" name="Google Shape;62;g12973b062ec_0_50"/>
          <p:cNvSpPr txBox="1"/>
          <p:nvPr>
            <p:ph idx="4294967295" type="body"/>
          </p:nvPr>
        </p:nvSpPr>
        <p:spPr>
          <a:xfrm>
            <a:off x="1004047" y="1806462"/>
            <a:ext cx="72228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2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2008	    -		2014 	2015	2016	2017		   2022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cxnSp>
        <p:nvCxnSpPr>
          <p:cNvPr id="63" name="Google Shape;63;g12973b062ec_0_50"/>
          <p:cNvCxnSpPr/>
          <p:nvPr/>
        </p:nvCxnSpPr>
        <p:spPr>
          <a:xfrm>
            <a:off x="1004046" y="1680882"/>
            <a:ext cx="71280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g12973b062ec_0_50"/>
          <p:cNvCxnSpPr/>
          <p:nvPr/>
        </p:nvCxnSpPr>
        <p:spPr>
          <a:xfrm>
            <a:off x="1356986" y="1515091"/>
            <a:ext cx="0" cy="3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g12973b062ec_0_50"/>
          <p:cNvCxnSpPr/>
          <p:nvPr/>
        </p:nvCxnSpPr>
        <p:spPr>
          <a:xfrm>
            <a:off x="3162821" y="1515091"/>
            <a:ext cx="0" cy="3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g12973b062ec_0_50"/>
          <p:cNvCxnSpPr/>
          <p:nvPr/>
        </p:nvCxnSpPr>
        <p:spPr>
          <a:xfrm>
            <a:off x="4102274" y="1515091"/>
            <a:ext cx="0" cy="3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g12973b062ec_0_50"/>
          <p:cNvCxnSpPr/>
          <p:nvPr/>
        </p:nvCxnSpPr>
        <p:spPr>
          <a:xfrm>
            <a:off x="5002060" y="1515091"/>
            <a:ext cx="0" cy="3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g12973b062ec_0_50"/>
          <p:cNvCxnSpPr/>
          <p:nvPr/>
        </p:nvCxnSpPr>
        <p:spPr>
          <a:xfrm>
            <a:off x="5903934" y="1515091"/>
            <a:ext cx="0" cy="3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g12973b062ec_0_50"/>
          <p:cNvCxnSpPr/>
          <p:nvPr/>
        </p:nvCxnSpPr>
        <p:spPr>
          <a:xfrm>
            <a:off x="7440460" y="1591291"/>
            <a:ext cx="0" cy="3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g12973b062ec_0_50"/>
          <p:cNvSpPr txBox="1"/>
          <p:nvPr/>
        </p:nvSpPr>
        <p:spPr>
          <a:xfrm>
            <a:off x="1127465" y="2725932"/>
            <a:ext cx="215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tjejjouren.se</a:t>
            </a:r>
            <a:endParaRPr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Stormöten</a:t>
            </a:r>
            <a:b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Många nya jourer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g12973b062ec_0_50"/>
          <p:cNvSpPr txBox="1"/>
          <p:nvPr/>
        </p:nvSpPr>
        <p:spPr>
          <a:xfrm>
            <a:off x="4200398" y="2725932"/>
            <a:ext cx="160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Nätverk för nationell organisering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2" name="Google Shape;72;g12973b062ec_0_50"/>
          <p:cNvSpPr txBox="1"/>
          <p:nvPr/>
        </p:nvSpPr>
        <p:spPr>
          <a:xfrm>
            <a:off x="5103313" y="3703766"/>
            <a:ext cx="159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Förenade tjej-, trans- och ungdomsjourer!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73" name="Google Shape;73;g12973b062ec_0_50"/>
          <p:cNvCxnSpPr/>
          <p:nvPr/>
        </p:nvCxnSpPr>
        <p:spPr>
          <a:xfrm flipH="1">
            <a:off x="5901832" y="2684143"/>
            <a:ext cx="2100" cy="91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g12973b062ec_0_50"/>
          <p:cNvCxnSpPr/>
          <p:nvPr/>
        </p:nvCxnSpPr>
        <p:spPr>
          <a:xfrm flipH="1">
            <a:off x="4100174" y="2636404"/>
            <a:ext cx="2100" cy="91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g12973b062ec_0_50"/>
          <p:cNvCxnSpPr/>
          <p:nvPr/>
        </p:nvCxnSpPr>
        <p:spPr>
          <a:xfrm>
            <a:off x="5002060" y="2462217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g12973b062ec_0_50"/>
          <p:cNvCxnSpPr/>
          <p:nvPr/>
        </p:nvCxnSpPr>
        <p:spPr>
          <a:xfrm>
            <a:off x="2283157" y="2483813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g12973b062ec_0_50"/>
          <p:cNvSpPr txBox="1"/>
          <p:nvPr/>
        </p:nvSpPr>
        <p:spPr>
          <a:xfrm>
            <a:off x="6494525" y="2735225"/>
            <a:ext cx="195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r>
              <a:rPr lang="sv-SE">
                <a:latin typeface="Quicksand"/>
                <a:ea typeface="Quicksand"/>
                <a:cs typeface="Quicksand"/>
                <a:sym typeface="Quicksand"/>
              </a:rPr>
              <a:t>7</a:t>
            </a: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medlemsjourer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Anställningar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ungasjourer.se</a:t>
            </a:r>
            <a:endParaRPr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Quicksand"/>
                <a:ea typeface="Quicksand"/>
                <a:cs typeface="Quicksand"/>
                <a:sym typeface="Quicksand"/>
              </a:rPr>
              <a:t>Nytt namn och logga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78" name="Google Shape;78;g12973b062ec_0_50"/>
          <p:cNvCxnSpPr/>
          <p:nvPr/>
        </p:nvCxnSpPr>
        <p:spPr>
          <a:xfrm>
            <a:off x="7440460" y="2550943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g12973b062ec_0_50"/>
          <p:cNvSpPr txBox="1"/>
          <p:nvPr/>
        </p:nvSpPr>
        <p:spPr>
          <a:xfrm>
            <a:off x="3303741" y="3692687"/>
            <a:ext cx="159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Brist på mötesplatser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4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Brist på vårt perspektiv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973b062ec_0_121"/>
          <p:cNvSpPr/>
          <p:nvPr/>
        </p:nvSpPr>
        <p:spPr>
          <a:xfrm>
            <a:off x="150" y="7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1FC2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g12973b062ec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00" y="4286575"/>
            <a:ext cx="1950300" cy="7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2973b062ec_0_121"/>
          <p:cNvSpPr txBox="1"/>
          <p:nvPr>
            <p:ph type="ctrTitle"/>
          </p:nvPr>
        </p:nvSpPr>
        <p:spPr>
          <a:xfrm>
            <a:off x="311700" y="445024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sv-SE" sz="4000">
                <a:latin typeface="Quicksand"/>
                <a:ea typeface="Quicksand"/>
                <a:cs typeface="Quicksand"/>
                <a:sym typeface="Quicksand"/>
              </a:rPr>
              <a:t>Syfte, mål och värdegrund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" name="Google Shape;87;g12973b062ec_0_121"/>
          <p:cNvSpPr txBox="1"/>
          <p:nvPr>
            <p:ph idx="4294967295" type="body"/>
          </p:nvPr>
        </p:nvSpPr>
        <p:spPr>
          <a:xfrm>
            <a:off x="909300" y="1247975"/>
            <a:ext cx="318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 § Syfte och ändamål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v-SE" sz="1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Förenade jourer </a:t>
            </a:r>
            <a:r>
              <a:rPr lang="sv-SE" sz="1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är en feministisk förening med syfte att verka som en samverkansplattform för Sveriges tjej-, trans- och ungdomsjourer. Genom att vara en nationell samverkansplattform ska föreningen verka för en stark och framåtsträvande tjej-, trans- och ungdomsjoursrörelse.</a:t>
            </a:r>
            <a:endParaRPr sz="1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v-SE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(Ur föreningens stadgar)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g12973b062ec_0_121"/>
          <p:cNvSpPr txBox="1"/>
          <p:nvPr/>
        </p:nvSpPr>
        <p:spPr>
          <a:xfrm>
            <a:off x="4792178" y="1247975"/>
            <a:ext cx="3544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Värdegrund</a:t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v-SE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Förenade jourer</a:t>
            </a:r>
            <a:r>
              <a:rPr i="0" lang="sv-SE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samlas kring tre huvudsakliga värdeord som ska genomsyra föreningens arbete i alla led.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sv-SE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Demokrati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sv-SE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Inkluderande feminism</a:t>
            </a:r>
            <a:endParaRPr b="1" i="0" sz="10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sv-SE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Tillgänglighet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sv-SE" sz="1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(Manifest för transinkludering)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sv-SE" sz="1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(Ur föreningens värdegrund)</a:t>
            </a:r>
            <a:endParaRPr i="0" sz="10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9" name="Google Shape;89;g12973b062ec_0_121"/>
          <p:cNvCxnSpPr/>
          <p:nvPr/>
        </p:nvCxnSpPr>
        <p:spPr>
          <a:xfrm>
            <a:off x="4334005" y="1490597"/>
            <a:ext cx="0" cy="30975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2973b062ec_0_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00" y="4286575"/>
            <a:ext cx="1950300" cy="7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2973b062ec_0_178"/>
          <p:cNvSpPr txBox="1"/>
          <p:nvPr>
            <p:ph type="ctrTitle"/>
          </p:nvPr>
        </p:nvSpPr>
        <p:spPr>
          <a:xfrm>
            <a:off x="311700" y="445024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sv-SE" sz="4000">
                <a:latin typeface="Quicksand"/>
                <a:ea typeface="Quicksand"/>
                <a:cs typeface="Quicksand"/>
                <a:sym typeface="Quicksand"/>
              </a:rPr>
              <a:t>Organisation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g12973b062ec_0_178"/>
          <p:cNvSpPr txBox="1"/>
          <p:nvPr/>
        </p:nvSpPr>
        <p:spPr>
          <a:xfrm>
            <a:off x="3057296" y="1425727"/>
            <a:ext cx="31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Medlemsjourer (17 jourer)</a:t>
            </a:r>
            <a:endParaRPr i="0" sz="1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g12973b062ec_0_178"/>
          <p:cNvSpPr txBox="1"/>
          <p:nvPr/>
        </p:nvSpPr>
        <p:spPr>
          <a:xfrm>
            <a:off x="3626140" y="2277772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Årsmöte</a:t>
            </a:r>
            <a:endParaRPr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" name="Google Shape;98;g12973b062ec_0_178"/>
          <p:cNvSpPr txBox="1"/>
          <p:nvPr/>
        </p:nvSpPr>
        <p:spPr>
          <a:xfrm>
            <a:off x="3713822" y="3182414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Styrelse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9" name="Google Shape;99;g12973b062ec_0_178"/>
          <p:cNvSpPr txBox="1"/>
          <p:nvPr/>
        </p:nvSpPr>
        <p:spPr>
          <a:xfrm>
            <a:off x="2481197" y="394533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Arbetsgrupper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g12973b062ec_0_178"/>
          <p:cNvSpPr txBox="1"/>
          <p:nvPr/>
        </p:nvSpPr>
        <p:spPr>
          <a:xfrm>
            <a:off x="4735881" y="3956007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Anställda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" name="Google Shape;101;g12973b062ec_0_178"/>
          <p:cNvSpPr txBox="1"/>
          <p:nvPr/>
        </p:nvSpPr>
        <p:spPr>
          <a:xfrm>
            <a:off x="6459110" y="2282694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Medlemsmöte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2" name="Google Shape;102;g12973b062ec_0_178"/>
          <p:cNvCxnSpPr/>
          <p:nvPr/>
        </p:nvCxnSpPr>
        <p:spPr>
          <a:xfrm>
            <a:off x="4709641" y="2705534"/>
            <a:ext cx="0" cy="477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" name="Google Shape;103;g12973b062ec_0_178"/>
          <p:cNvCxnSpPr/>
          <p:nvPr/>
        </p:nvCxnSpPr>
        <p:spPr>
          <a:xfrm>
            <a:off x="4710540" y="1849752"/>
            <a:ext cx="0" cy="477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4" name="Google Shape;104;g12973b062ec_0_178"/>
          <p:cNvCxnSpPr/>
          <p:nvPr/>
        </p:nvCxnSpPr>
        <p:spPr>
          <a:xfrm>
            <a:off x="4885053" y="3623204"/>
            <a:ext cx="684000" cy="36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g12973b062ec_0_178"/>
          <p:cNvCxnSpPr/>
          <p:nvPr/>
        </p:nvCxnSpPr>
        <p:spPr>
          <a:xfrm rot="7500015">
            <a:off x="3869629" y="3623321"/>
            <a:ext cx="684124" cy="35995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g12973b062ec_0_178"/>
          <p:cNvCxnSpPr>
            <a:stCxn id="96" idx="3"/>
          </p:cNvCxnSpPr>
          <p:nvPr/>
        </p:nvCxnSpPr>
        <p:spPr>
          <a:xfrm>
            <a:off x="6239096" y="1610377"/>
            <a:ext cx="1492200" cy="667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7" name="Google Shape;107;g12973b062ec_0_178"/>
          <p:cNvCxnSpPr/>
          <p:nvPr/>
        </p:nvCxnSpPr>
        <p:spPr>
          <a:xfrm flipH="1">
            <a:off x="5333026" y="2705534"/>
            <a:ext cx="2070900" cy="661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8" name="Google Shape;108;g12973b062ec_0_178"/>
          <p:cNvSpPr txBox="1"/>
          <p:nvPr/>
        </p:nvSpPr>
        <p:spPr>
          <a:xfrm>
            <a:off x="263992" y="2152797"/>
            <a:ext cx="318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sv-SE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Andra tjej-, trans- och ungdomsjourer</a:t>
            </a:r>
            <a:endParaRPr i="0" sz="1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" name="Google Shape;109;g12973b062ec_0_178"/>
          <p:cNvCxnSpPr/>
          <p:nvPr/>
        </p:nvCxnSpPr>
        <p:spPr>
          <a:xfrm>
            <a:off x="3626140" y="1852769"/>
            <a:ext cx="0" cy="209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" name="Google Shape;110;g12973b062ec_0_178"/>
          <p:cNvCxnSpPr/>
          <p:nvPr/>
        </p:nvCxnSpPr>
        <p:spPr>
          <a:xfrm>
            <a:off x="2146072" y="2924276"/>
            <a:ext cx="856500" cy="1021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" name="Google Shape;111;g12973b062ec_0_178"/>
          <p:cNvCxnSpPr/>
          <p:nvPr/>
        </p:nvCxnSpPr>
        <p:spPr>
          <a:xfrm>
            <a:off x="3002615" y="2498571"/>
            <a:ext cx="1059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12" name="Google Shape;112;g12973b062ec_0_178"/>
          <p:cNvSpPr/>
          <p:nvPr/>
        </p:nvSpPr>
        <p:spPr>
          <a:xfrm>
            <a:off x="150" y="7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1FC2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973b062ec_0_203"/>
          <p:cNvSpPr/>
          <p:nvPr/>
        </p:nvSpPr>
        <p:spPr>
          <a:xfrm>
            <a:off x="150" y="7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1FC2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g12973b062ec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00" y="4286575"/>
            <a:ext cx="1950300" cy="7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2973b062ec_0_203"/>
          <p:cNvSpPr txBox="1"/>
          <p:nvPr>
            <p:ph type="ctrTitle"/>
          </p:nvPr>
        </p:nvSpPr>
        <p:spPr>
          <a:xfrm>
            <a:off x="311700" y="445024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sv-SE" sz="4000">
                <a:latin typeface="Quicksand"/>
                <a:ea typeface="Quicksand"/>
                <a:cs typeface="Quicksand"/>
                <a:sym typeface="Quicksand"/>
              </a:rPr>
              <a:t>Verksamhet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" name="Google Shape;120;g12973b062ec_0_203"/>
          <p:cNvSpPr txBox="1"/>
          <p:nvPr>
            <p:ph idx="4294967295" type="body"/>
          </p:nvPr>
        </p:nvSpPr>
        <p:spPr>
          <a:xfrm>
            <a:off x="1005075" y="1376225"/>
            <a:ext cx="59205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sv-S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Utbildning, erfarenhetsutbyte, kunskapsutbyte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sv-S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Opinionsbildning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sv-S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Metoder för långsiktig samverkan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sv-S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1" name="Google Shape;121;g12973b062ec_0_20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4291" l="0" r="0" t="28931"/>
          <a:stretch/>
        </p:blipFill>
        <p:spPr>
          <a:xfrm>
            <a:off x="1005075" y="3020582"/>
            <a:ext cx="2553382" cy="119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2973b062ec_0_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00" y="4286575"/>
            <a:ext cx="1950300" cy="7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2973b062ec_0_2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1FC2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2973b062ec_0_227"/>
          <p:cNvSpPr txBox="1"/>
          <p:nvPr>
            <p:ph type="ctrTitle"/>
          </p:nvPr>
        </p:nvSpPr>
        <p:spPr>
          <a:xfrm>
            <a:off x="311700" y="445024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sv-SE" sz="4000">
                <a:latin typeface="Quicksand"/>
                <a:ea typeface="Quicksand"/>
                <a:cs typeface="Quicksand"/>
                <a:sym typeface="Quicksand"/>
              </a:rPr>
              <a:t>Kontakt och mer info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g12973b062ec_0_227"/>
          <p:cNvSpPr txBox="1"/>
          <p:nvPr>
            <p:ph idx="1" type="subTitle"/>
          </p:nvPr>
        </p:nvSpPr>
        <p:spPr>
          <a:xfrm>
            <a:off x="517475" y="136796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Mail</a:t>
            </a:r>
            <a:r>
              <a:rPr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sv-SE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info@forenadejourer.se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Hemsida</a:t>
            </a:r>
            <a:r>
              <a:rPr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sv-SE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www.forenadejourer.se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</a:t>
            </a:r>
            <a:r>
              <a:rPr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@forenadejourer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r>
              <a:rPr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Förenade jourer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sv-SE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ungasjourer.se och insta @ungasjourer.se</a:t>
            </a:r>
            <a:endParaRPr i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973b062ec_0_279"/>
          <p:cNvSpPr/>
          <p:nvPr/>
        </p:nvSpPr>
        <p:spPr>
          <a:xfrm>
            <a:off x="150" y="7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1FC2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g12973b062ec_0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75" y="1239763"/>
            <a:ext cx="7106053" cy="220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